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1" r:id="rId4"/>
  </p:sldMasterIdLst>
  <p:notesMasterIdLst>
    <p:notesMasterId r:id="rId16"/>
  </p:notesMasterIdLst>
  <p:sldIdLst>
    <p:sldId id="256" r:id="rId5"/>
    <p:sldId id="257" r:id="rId6"/>
    <p:sldId id="314" r:id="rId7"/>
    <p:sldId id="307" r:id="rId8"/>
    <p:sldId id="320" r:id="rId9"/>
    <p:sldId id="317" r:id="rId10"/>
    <p:sldId id="319" r:id="rId11"/>
    <p:sldId id="279" r:id="rId12"/>
    <p:sldId id="308" r:id="rId13"/>
    <p:sldId id="315" r:id="rId14"/>
    <p:sldId id="30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06" autoAdjust="0"/>
    <p:restoredTop sz="87715" autoAdjust="0"/>
  </p:normalViewPr>
  <p:slideViewPr>
    <p:cSldViewPr snapToGrid="0" snapToObjects="1">
      <p:cViewPr varScale="1">
        <p:scale>
          <a:sx n="86" d="100"/>
          <a:sy n="86" d="100"/>
        </p:scale>
        <p:origin x="45" y="20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10D5C-3B3A-214D-8AA9-7907A42D725C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D8B1A-5049-5C4B-AFE6-32830630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7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D8B1A-5049-5C4B-AFE6-32830630CA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4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D8B1A-5049-5C4B-AFE6-32830630CA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6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277" y="2130426"/>
            <a:ext cx="6839457" cy="1470025"/>
          </a:xfrm>
        </p:spPr>
        <p:txBody>
          <a:bodyPr>
            <a:noAutofit/>
          </a:bodyPr>
          <a:lstStyle>
            <a:lvl1pPr algn="l">
              <a:defRPr sz="4800" b="1" i="0">
                <a:latin typeface="Arial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9279" y="3886200"/>
            <a:ext cx="6839457" cy="1752600"/>
          </a:xfrm>
        </p:spPr>
        <p:txBody>
          <a:bodyPr>
            <a:normAutofit/>
          </a:bodyPr>
          <a:lstStyle>
            <a:lvl1pPr marL="0" indent="0" algn="l">
              <a:buNone/>
              <a:defRPr sz="3733">
                <a:solidFill>
                  <a:schemeClr val="tx1">
                    <a:tint val="75000"/>
                  </a:schemeClr>
                </a:solidFill>
                <a:latin typeface="Arial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9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1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4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5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7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24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08E4-588A-D444-A7CC-20EDBE44F587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6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208E4-588A-D444-A7CC-20EDBE44F587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2E86C063-E22E-2E4C-A523-54089486E3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7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09585" rtl="0" eaLnBrk="1" latinLnBrk="0" hangingPunct="1">
        <a:spcBef>
          <a:spcPct val="0"/>
        </a:spcBef>
        <a:buNone/>
        <a:defRPr sz="4800" b="1" i="0" kern="1200">
          <a:solidFill>
            <a:schemeClr val="tx1"/>
          </a:solidFill>
          <a:latin typeface="Arial"/>
          <a:ea typeface="+mj-ea"/>
          <a:cs typeface="Verdana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Verdana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Verdana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Verdana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Verdana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Verdana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EDSC.SOUTIEN.DOPS.INFONUAGIQUES-CLOUD.OPS.SUPPORT.ESDC@hrsdc-rhdcc.gc.ca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dialogue/grp/BU6518687/SitePages/Request%20Cloud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azure.com/" TargetMode="External"/><Relationship Id="rId5" Type="http://schemas.openxmlformats.org/officeDocument/2006/relationships/hyperlink" Target="https://portal.azure.com/" TargetMode="External"/><Relationship Id="rId4" Type="http://schemas.openxmlformats.org/officeDocument/2006/relationships/hyperlink" Target="https://014gc.sharepoint.com/sites/OI-C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 Title" descr="Francais...&#10;&#10;The title of the presentation is IITB Showcase" title="Titre de la présentation / Title of the presentation"/>
          <p:cNvSpPr txBox="1">
            <a:spLocks/>
          </p:cNvSpPr>
          <p:nvPr/>
        </p:nvSpPr>
        <p:spPr>
          <a:xfrm>
            <a:off x="4249466" y="907750"/>
            <a:ext cx="5693664" cy="13892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Verdana"/>
              </a:defRPr>
            </a:lvl1pPr>
          </a:lstStyle>
          <a:p>
            <a:r>
              <a:rPr lang="en-CA" dirty="0"/>
              <a:t>So You’ve got the Cloud: Now What?</a:t>
            </a:r>
            <a:endParaRPr lang="en-US" dirty="0"/>
          </a:p>
        </p:txBody>
      </p:sp>
      <p:pic>
        <p:nvPicPr>
          <p:cNvPr id="8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725AD70D-02BE-4085-A025-6D7CA05D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14" y="2397552"/>
            <a:ext cx="4377040" cy="3552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5DC3A-4E99-4AF8-9857-91F75CE56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74" y="4584454"/>
            <a:ext cx="1648272" cy="15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5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2D3B-1532-4741-9816-BC466C19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Links/contacts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FE3BD-F0D2-4A90-BDA1-0BF032DD648C}"/>
              </a:ext>
            </a:extLst>
          </p:cNvPr>
          <p:cNvSpPr txBox="1"/>
          <p:nvPr/>
        </p:nvSpPr>
        <p:spPr>
          <a:xfrm>
            <a:off x="371301" y="1730326"/>
            <a:ext cx="76366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Cloud intake forms (</a:t>
            </a:r>
            <a:r>
              <a:rPr lang="en-CA" dirty="0" err="1"/>
              <a:t>CCoE</a:t>
            </a:r>
            <a:r>
              <a:rPr lang="en-CA" dirty="0"/>
              <a:t> </a:t>
            </a:r>
            <a:r>
              <a:rPr lang="en-CA" dirty="0" err="1"/>
              <a:t>Sharepoint</a:t>
            </a:r>
            <a:r>
              <a:rPr lang="en-CA" dirty="0"/>
              <a:t>): </a:t>
            </a:r>
            <a:r>
              <a:rPr lang="en-CA" dirty="0">
                <a:hlinkClick r:id="rId2"/>
              </a:rPr>
              <a:t>https://dialogue/grp/BU6518687/SitePages/Request%20Cloud.aspx</a:t>
            </a:r>
            <a:endParaRPr lang="en-CA" dirty="0"/>
          </a:p>
          <a:p>
            <a:endParaRPr lang="en-CA" dirty="0"/>
          </a:p>
          <a:p>
            <a:r>
              <a:rPr lang="en-CA" dirty="0"/>
              <a:t>Cloud Operations GD Box: </a:t>
            </a:r>
            <a:r>
              <a:rPr lang="en-CA" dirty="0">
                <a:hlinkClick r:id="rId3"/>
              </a:rPr>
              <a:t>EDSC.SOUTIEN.DOPS.INFONUAGIQUES-CLOUD.OPS.SUPPORT.ESDC@hrsdc-rhdcc.gc.ca</a:t>
            </a:r>
            <a:endParaRPr lang="en-CA" dirty="0"/>
          </a:p>
          <a:p>
            <a:endParaRPr lang="en-CA" dirty="0"/>
          </a:p>
          <a:p>
            <a:r>
              <a:rPr lang="en-CA" dirty="0"/>
              <a:t>Cloud Operations SharePoint: </a:t>
            </a:r>
            <a:r>
              <a:rPr lang="en-CA" dirty="0">
                <a:hlinkClick r:id="rId4"/>
              </a:rPr>
              <a:t>https://014gc.sharepoint.com/sites/OI-CO/</a:t>
            </a:r>
            <a:endParaRPr lang="en-CA" dirty="0"/>
          </a:p>
          <a:p>
            <a:endParaRPr lang="en-CA" dirty="0"/>
          </a:p>
          <a:p>
            <a:r>
              <a:rPr lang="en-CA" dirty="0"/>
              <a:t>Azure Portal: </a:t>
            </a:r>
            <a:r>
              <a:rPr lang="en-CA" dirty="0">
                <a:hlinkClick r:id="rId5"/>
              </a:rPr>
              <a:t>https://portal.azure.com</a:t>
            </a:r>
            <a:endParaRPr lang="en-CA" dirty="0"/>
          </a:p>
          <a:p>
            <a:endParaRPr lang="en-CA" dirty="0"/>
          </a:p>
          <a:p>
            <a:r>
              <a:rPr lang="en-CA" dirty="0"/>
              <a:t>Azure DevOps: </a:t>
            </a:r>
            <a:r>
              <a:rPr lang="en-CA" dirty="0">
                <a:hlinkClick r:id="rId6"/>
              </a:rPr>
              <a:t>https://dev.azure.com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Picture 7" descr="Text, whiteboard&#10;&#10;Description automatically generated">
            <a:extLst>
              <a:ext uri="{FF2B5EF4-FFF2-40B4-BE49-F238E27FC236}">
                <a16:creationId xmlns:a16="http://schemas.microsoft.com/office/drawing/2014/main" id="{4F8AE68F-CC65-461F-A0D4-A02EF0A5B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109" y="1299876"/>
            <a:ext cx="4167807" cy="38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6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Autofit/>
          </a:bodyPr>
          <a:lstStyle/>
          <a:p>
            <a:pPr algn="ctr"/>
            <a:r>
              <a:rPr lang="en-CA" sz="3600" dirty="0" err="1"/>
              <a:t>Avez-vous</a:t>
            </a:r>
            <a:r>
              <a:rPr lang="en-CA" sz="3600" dirty="0"/>
              <a:t> des questions ? / </a:t>
            </a:r>
            <a:br>
              <a:rPr lang="en-CA" sz="3600" dirty="0"/>
            </a:br>
            <a:r>
              <a:rPr lang="en-CA" sz="3600" dirty="0"/>
              <a:t>Do you have any questions?</a:t>
            </a:r>
          </a:p>
        </p:txBody>
      </p:sp>
      <p:pic>
        <p:nvPicPr>
          <p:cNvPr id="5" name="Picture 4" descr="Graphic Element-06" title="Graphic Element-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08" y="4206024"/>
            <a:ext cx="2248818" cy="1800882"/>
          </a:xfrm>
          <a:prstGeom prst="rect">
            <a:avLst/>
          </a:prstGeom>
        </p:spPr>
      </p:pic>
      <p:pic>
        <p:nvPicPr>
          <p:cNvPr id="6" name="Picture 5" descr="Graphic Element-05" title="Graphic Element-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215" y="2516668"/>
            <a:ext cx="1367601" cy="220453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FAA2D5E-9B74-4425-B6D7-E6189AC88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981" y="1447267"/>
            <a:ext cx="5702412" cy="43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0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français" descr="L'ordre du jour pour la présentation.&#10;&#10;The agenda of the presentation." title="Ordre du jour / Agenda"/>
          <p:cNvSpPr>
            <a:spLocks noGrp="1"/>
          </p:cNvSpPr>
          <p:nvPr>
            <p:ph type="title"/>
          </p:nvPr>
        </p:nvSpPr>
        <p:spPr>
          <a:xfrm>
            <a:off x="0" y="274638"/>
            <a:ext cx="12191999" cy="1143000"/>
          </a:xfrm>
        </p:spPr>
        <p:txBody>
          <a:bodyPr>
            <a:normAutofit/>
          </a:bodyPr>
          <a:lstStyle/>
          <a:p>
            <a:pPr algn="ctr"/>
            <a:r>
              <a:rPr lang="fr-CA" sz="3600" dirty="0"/>
              <a:t>Objectifs / </a:t>
            </a:r>
            <a:r>
              <a:rPr lang="en-CA" sz="3600" dirty="0"/>
              <a:t>Objectives</a:t>
            </a:r>
            <a:endParaRPr lang="fr-CA" sz="3600" dirty="0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English Content" descr="Les étapes de l'ordre du jour / The order of disucsison on the agenda." title="Détails de l'order du jour / Detail of the agenda"/>
          <p:cNvSpPr txBox="1">
            <a:spLocks/>
          </p:cNvSpPr>
          <p:nvPr/>
        </p:nvSpPr>
        <p:spPr>
          <a:xfrm>
            <a:off x="506599" y="1677786"/>
            <a:ext cx="52236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ct val="20000"/>
              </a:spcBef>
              <a:spcAft>
                <a:spcPts val="1200"/>
              </a:spcAft>
              <a:buFont typeface="Arial"/>
              <a:buChar char="•"/>
              <a:defRPr sz="2000">
                <a:latin typeface="Arial"/>
                <a:cs typeface="Verdana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latin typeface="Arial"/>
                <a:cs typeface="Verdana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latin typeface="Arial"/>
                <a:cs typeface="Verdana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latin typeface="Arial"/>
                <a:cs typeface="Verdana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latin typeface="Arial"/>
                <a:cs typeface="Verdana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CA" sz="1800" dirty="0"/>
              <a:t>	Part 1 (April 2021)</a:t>
            </a:r>
          </a:p>
          <a:p>
            <a:pPr>
              <a:spcAft>
                <a:spcPts val="0"/>
              </a:spcAft>
            </a:pPr>
            <a:r>
              <a:rPr lang="en-CA" sz="1800" dirty="0"/>
              <a:t>ESDC Cloud Environment overview (Revisit)</a:t>
            </a:r>
          </a:p>
          <a:p>
            <a:pPr>
              <a:spcAft>
                <a:spcPts val="0"/>
              </a:spcAft>
            </a:pPr>
            <a:r>
              <a:rPr lang="en-CA" sz="1800" dirty="0"/>
              <a:t>Cloud Intake</a:t>
            </a:r>
          </a:p>
          <a:p>
            <a:pPr>
              <a:spcAft>
                <a:spcPts val="0"/>
              </a:spcAft>
            </a:pPr>
            <a:r>
              <a:rPr lang="en-CA" sz="1800" dirty="0"/>
              <a:t>Now What?</a:t>
            </a:r>
          </a:p>
          <a:p>
            <a:pPr>
              <a:spcAft>
                <a:spcPts val="0"/>
              </a:spcAft>
            </a:pPr>
            <a:r>
              <a:rPr lang="en-CA" sz="1800" dirty="0"/>
              <a:t>Azure DevOps</a:t>
            </a:r>
          </a:p>
          <a:p>
            <a:pPr marL="0" indent="0">
              <a:spcAft>
                <a:spcPts val="0"/>
              </a:spcAft>
              <a:buNone/>
            </a:pPr>
            <a:endParaRPr lang="en-CA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DE32A9-CAB9-4E96-8F55-8A787F0F7671}"/>
              </a:ext>
            </a:extLst>
          </p:cNvPr>
          <p:cNvSpPr/>
          <p:nvPr/>
        </p:nvSpPr>
        <p:spPr>
          <a:xfrm>
            <a:off x="563134" y="36645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CA" dirty="0"/>
              <a:t>	Part 2 (May 2021)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SCED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ATO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Supporting your solution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6CDB27-E38B-4E4D-B6EE-253DC376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292" y="1433267"/>
            <a:ext cx="5560842" cy="40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97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français" descr="L'ordre du jour pour la présentation.&#10;&#10;The agenda of the presentation." title="Ordre du jour / Agenda"/>
          <p:cNvSpPr>
            <a:spLocks noGrp="1"/>
          </p:cNvSpPr>
          <p:nvPr>
            <p:ph type="title"/>
          </p:nvPr>
        </p:nvSpPr>
        <p:spPr>
          <a:xfrm>
            <a:off x="0" y="274638"/>
            <a:ext cx="12191999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Cloud Environment: Hub and Spoke</a:t>
            </a:r>
            <a:endParaRPr lang="fr-CA" sz="3600" dirty="0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English Content" descr="Les étapes de l'ordre du jour / The order of disucsison on the agenda." title="Détails de l'order du jour / Detail of the agenda"/>
          <p:cNvSpPr txBox="1">
            <a:spLocks/>
          </p:cNvSpPr>
          <p:nvPr/>
        </p:nvSpPr>
        <p:spPr>
          <a:xfrm>
            <a:off x="5387238" y="1328268"/>
            <a:ext cx="6577018" cy="487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spcAft>
                <a:spcPts val="1200"/>
              </a:spcAft>
              <a:buFont typeface="Arial"/>
              <a:buChar char="•"/>
              <a:defRPr sz="2000">
                <a:latin typeface="Arial"/>
                <a:cs typeface="Verdana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latin typeface="Arial"/>
                <a:cs typeface="Verdana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latin typeface="Arial"/>
                <a:cs typeface="Verdana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latin typeface="Arial"/>
                <a:cs typeface="Verdana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latin typeface="Arial"/>
                <a:cs typeface="Verdana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marL="457189" indent="-457189" defTabSz="609585">
              <a:spcAft>
                <a:spcPts val="0"/>
              </a:spcAft>
            </a:pPr>
            <a:r>
              <a:rPr lang="en-US" sz="1800" dirty="0"/>
              <a:t>Hub &amp; Spoke</a:t>
            </a:r>
          </a:p>
          <a:p>
            <a:pPr marL="1104864" lvl="1" indent="-457189"/>
            <a:r>
              <a:rPr lang="en-US" sz="1600" dirty="0"/>
              <a:t>Hub (</a:t>
            </a:r>
            <a:r>
              <a:rPr lang="en-US" sz="1600" dirty="0" err="1"/>
              <a:t>CloudOps</a:t>
            </a:r>
            <a:r>
              <a:rPr lang="en-US" sz="1600" dirty="0"/>
              <a:t> and </a:t>
            </a:r>
            <a:r>
              <a:rPr lang="en-US" sz="1600" dirty="0" err="1"/>
              <a:t>CyberOps</a:t>
            </a:r>
            <a:r>
              <a:rPr lang="en-US" sz="1600" dirty="0"/>
              <a:t>) is responsible for enterprise tool administration and monitoring</a:t>
            </a:r>
          </a:p>
          <a:p>
            <a:pPr marL="1638251" lvl="2" indent="-457189"/>
            <a:r>
              <a:rPr lang="en-US" sz="1267" dirty="0"/>
              <a:t>Cloud Workspace provisioning</a:t>
            </a:r>
          </a:p>
          <a:p>
            <a:pPr marL="1638251" lvl="2" indent="-457189"/>
            <a:r>
              <a:rPr lang="en-US" sz="1267" dirty="0"/>
              <a:t>SCED and Perimeter Firewall administration, </a:t>
            </a:r>
          </a:p>
          <a:p>
            <a:pPr marL="1638251" lvl="2" indent="-457189"/>
            <a:r>
              <a:rPr lang="en-US" sz="1267" dirty="0"/>
              <a:t>Enterprise DNS and network services, </a:t>
            </a:r>
          </a:p>
          <a:p>
            <a:pPr marL="1638251" lvl="2" indent="-457189"/>
            <a:r>
              <a:rPr lang="en-US" sz="1267" dirty="0"/>
              <a:t>Enterprise security monitoring and policies</a:t>
            </a:r>
          </a:p>
          <a:p>
            <a:pPr marL="1638251" lvl="2" indent="-457189"/>
            <a:r>
              <a:rPr lang="en-US" sz="1267" dirty="0"/>
              <a:t>Azure Active Directory services</a:t>
            </a:r>
          </a:p>
          <a:p>
            <a:pPr marL="1104864" lvl="1" indent="-457189"/>
            <a:endParaRPr lang="en-US" sz="1600" dirty="0"/>
          </a:p>
          <a:p>
            <a:pPr marL="1104864" lvl="1" indent="-457189"/>
            <a:r>
              <a:rPr lang="en-US" sz="1600" dirty="0"/>
              <a:t>Spoke (Application development teams) is responsible for all aspects of the application design, build and hosting</a:t>
            </a:r>
          </a:p>
          <a:p>
            <a:pPr marL="1638251" lvl="2" indent="-457189"/>
            <a:r>
              <a:rPr lang="en-US" sz="1267" dirty="0"/>
              <a:t>Application development and testing</a:t>
            </a:r>
          </a:p>
          <a:p>
            <a:pPr marL="1638251" lvl="2" indent="-457189"/>
            <a:r>
              <a:rPr lang="en-US" sz="1267" dirty="0"/>
              <a:t>Hosting environments in the cloud (creation and administration)</a:t>
            </a:r>
          </a:p>
          <a:p>
            <a:pPr marL="1638251" lvl="2" indent="-457189"/>
            <a:r>
              <a:rPr lang="en-US" sz="1267" dirty="0"/>
              <a:t>Networking of application components (including network security configuration)</a:t>
            </a:r>
          </a:p>
          <a:p>
            <a:pPr marL="1638251" lvl="2" indent="-457189"/>
            <a:r>
              <a:rPr lang="en-US" sz="1267" dirty="0"/>
              <a:t>Administration of Azure DevOps Project/ALM Tools</a:t>
            </a:r>
          </a:p>
          <a:p>
            <a:pPr marL="1181062" lvl="2" indent="0">
              <a:buNone/>
            </a:pPr>
            <a:endParaRPr lang="en-US" sz="12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B7C65-97BA-48D5-AE05-FC921B89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02" y="1389005"/>
            <a:ext cx="4967830" cy="44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8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français" descr="L'ordre du jour pour la présentation.&#10;&#10;The agenda of the presentation." title="Ordre du jour / Agenda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b="1" i="0" kern="1200" dirty="0">
                <a:latin typeface="Arial"/>
                <a:ea typeface="+mj-ea"/>
                <a:cs typeface="Verdana"/>
              </a:rPr>
              <a:t>Cloud Intake: What you’ll need to get cloud</a:t>
            </a:r>
          </a:p>
        </p:txBody>
      </p:sp>
      <p:sp>
        <p:nvSpPr>
          <p:cNvPr id="8" name="English Content" descr="Les étapes de l'ordre du jour / The order of disucsison on the agenda." title="Détails de l'order du jour / Detail of the agenda"/>
          <p:cNvSpPr txBox="1">
            <a:spLocks/>
          </p:cNvSpPr>
          <p:nvPr/>
        </p:nvSpPr>
        <p:spPr>
          <a:xfrm>
            <a:off x="282633" y="1600201"/>
            <a:ext cx="632875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spcAft>
                <a:spcPts val="1200"/>
              </a:spcAft>
              <a:buFont typeface="Arial"/>
              <a:buChar char="•"/>
              <a:defRPr sz="2000">
                <a:latin typeface="Arial"/>
                <a:cs typeface="Verdana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latin typeface="Arial"/>
                <a:cs typeface="Verdana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latin typeface="Arial"/>
                <a:cs typeface="Verdana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latin typeface="Arial"/>
                <a:cs typeface="Verdana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latin typeface="Arial"/>
                <a:cs typeface="Verdana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defTabSz="609585">
              <a:lnSpc>
                <a:spcPct val="90000"/>
              </a:lnSpc>
              <a:spcAft>
                <a:spcPts val="0"/>
              </a:spcAft>
            </a:pPr>
            <a:r>
              <a:rPr lang="en-US" sz="1600" dirty="0"/>
              <a:t>Cloud Hosting Request form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Purpose of the Cloud Request form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How it works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Which environment should you start with?</a:t>
            </a:r>
          </a:p>
          <a:p>
            <a:pPr lvl="1">
              <a:lnSpc>
                <a:spcPct val="90000"/>
              </a:lnSpc>
            </a:pPr>
            <a:endParaRPr lang="en-US" sz="1200" dirty="0"/>
          </a:p>
          <a:p>
            <a:pPr defTabSz="609585">
              <a:lnSpc>
                <a:spcPct val="90000"/>
              </a:lnSpc>
              <a:spcAft>
                <a:spcPts val="0"/>
              </a:spcAft>
            </a:pPr>
            <a:r>
              <a:rPr lang="en-US" sz="1600" dirty="0"/>
              <a:t>What are Sandbox, Dev, Prod?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Three typed of environments: Sandbox, Development and Production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Sandbox is used to become familiar with the platform and to bolster self-guided training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There is no connectivity back to on-prem resources and the active directory in Sandbox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Sandbox costs are covered by the department (up to 3 months or $5000)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Development implements guardrails and is meant to mirror production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Connectivity to the AAD an on-prem is available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Costs are tracked and charged back to the team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Production is where your final deployment resides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Keep in mind that you are responsible for maintaining your production environments</a:t>
            </a:r>
          </a:p>
          <a:p>
            <a:pPr lvl="2">
              <a:lnSpc>
                <a:spcPct val="90000"/>
              </a:lnSpc>
            </a:pPr>
            <a:r>
              <a:rPr lang="en-US" sz="1200" dirty="0"/>
              <a:t>Production subscription is not live in production </a:t>
            </a:r>
          </a:p>
          <a:p>
            <a:pPr lvl="3">
              <a:lnSpc>
                <a:spcPct val="90000"/>
              </a:lnSpc>
            </a:pPr>
            <a:r>
              <a:rPr lang="en-US" sz="1200" dirty="0"/>
              <a:t>Applications aren’t “live” until they have undergone release standards testing and have attained ATO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14B91-3DD7-4C01-8FD2-E604BF19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016" y="1706879"/>
            <a:ext cx="4839140" cy="3411593"/>
          </a:xfrm>
          <a:prstGeom prst="rect">
            <a:avLst/>
          </a:prstGeom>
          <a:noFill/>
        </p:spPr>
      </p:pic>
      <p:sp>
        <p:nvSpPr>
          <p:cNvPr id="5" name="Slide Number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E86C063-E22E-2E4C-A523-54089486E38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6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AEF1-B72A-4224-8C4E-D6E8BB0A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Intake: What you’ll need to get cloud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5521-4125-43D8-84DC-8A362F63E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82835"/>
            <a:ext cx="53848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What is required for Dev/Prod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Source of funding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CSDID Number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Preliminary design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Cost estimate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How to estimate your costs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Azure cost calculator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Additional considerations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Charge back/show back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How does it work?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Who is in charge of monitoring/tracking costs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11D14-69E0-4937-94C0-9387E3A5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628" y="1382306"/>
            <a:ext cx="5918662" cy="32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69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français" descr="L'ordre du jour pour la présentation.&#10;&#10;The agenda of the presentation." title="Ordre du jour / Agenda">
            <a:extLst>
              <a:ext uri="{FF2B5EF4-FFF2-40B4-BE49-F238E27FC236}">
                <a16:creationId xmlns:a16="http://schemas.microsoft.com/office/drawing/2014/main" id="{4F2A520A-333D-46BC-98A8-23769DEDEEDC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12191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Verdana"/>
              </a:defRPr>
            </a:lvl1pPr>
          </a:lstStyle>
          <a:p>
            <a:pPr algn="ctr"/>
            <a:r>
              <a:rPr lang="en-US" sz="3600"/>
              <a:t>Cloud Environment: How does it work?</a:t>
            </a:r>
            <a:endParaRPr lang="fr-CA" sz="3600" dirty="0"/>
          </a:p>
        </p:txBody>
      </p:sp>
      <p:pic>
        <p:nvPicPr>
          <p:cNvPr id="5" name="Picture 4" descr="A picture containing dog, indoor, laying&#10;&#10;Description automatically generated">
            <a:extLst>
              <a:ext uri="{FF2B5EF4-FFF2-40B4-BE49-F238E27FC236}">
                <a16:creationId xmlns:a16="http://schemas.microsoft.com/office/drawing/2014/main" id="{28FCBDF8-9127-4F94-AA5B-579A03A7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0" y="2552963"/>
            <a:ext cx="2711249" cy="1807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32558-06B7-4903-B904-301F4337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79" y="2717268"/>
            <a:ext cx="2657216" cy="1861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AEB34-A401-43F5-B3F5-F8347D7D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87" y="2558042"/>
            <a:ext cx="3329026" cy="1861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7C115-821E-4D9A-91C2-B535AAAB0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873" y="2467293"/>
            <a:ext cx="2206583" cy="3229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021E76-30FF-438A-8F4C-3D85D66C9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00" y="3764756"/>
            <a:ext cx="3329025" cy="1352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467B6B-F107-40F5-8831-4C53C6722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565" y="2626848"/>
            <a:ext cx="1694837" cy="2216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9A759-158C-4CED-8771-FD9A00694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99" y="1628530"/>
            <a:ext cx="1424025" cy="2149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EB9F7C-637B-4BF3-99AD-C6133A0E774A}"/>
              </a:ext>
            </a:extLst>
          </p:cNvPr>
          <p:cNvSpPr txBox="1"/>
          <p:nvPr/>
        </p:nvSpPr>
        <p:spPr>
          <a:xfrm>
            <a:off x="1843088" y="1528763"/>
            <a:ext cx="7950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You want a puppy?</a:t>
            </a:r>
          </a:p>
        </p:txBody>
      </p:sp>
    </p:spTree>
    <p:extLst>
      <p:ext uri="{BB962C8B-B14F-4D97-AF65-F5344CB8AC3E}">
        <p14:creationId xmlns:p14="http://schemas.microsoft.com/office/powerpoint/2010/main" val="3403993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français" descr="L'ordre du jour pour la présentation.&#10;&#10;The agenda of the presentation." title="Ordre du jour / Agenda">
            <a:extLst>
              <a:ext uri="{FF2B5EF4-FFF2-40B4-BE49-F238E27FC236}">
                <a16:creationId xmlns:a16="http://schemas.microsoft.com/office/drawing/2014/main" id="{4F2A520A-333D-46BC-98A8-23769DEDEEDC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12191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Verdana"/>
              </a:defRPr>
            </a:lvl1pPr>
          </a:lstStyle>
          <a:p>
            <a:pPr algn="ctr"/>
            <a:r>
              <a:rPr lang="en-US" sz="3600"/>
              <a:t>Cloud Environment: How does it work?</a:t>
            </a:r>
            <a:endParaRPr lang="fr-CA" sz="3600" dirty="0"/>
          </a:p>
        </p:txBody>
      </p:sp>
      <p:pic>
        <p:nvPicPr>
          <p:cNvPr id="5" name="Picture 4" descr="A picture containing dog, indoor, laying&#10;&#10;Description automatically generated">
            <a:extLst>
              <a:ext uri="{FF2B5EF4-FFF2-40B4-BE49-F238E27FC236}">
                <a16:creationId xmlns:a16="http://schemas.microsoft.com/office/drawing/2014/main" id="{28FCBDF8-9127-4F94-AA5B-579A03A7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90" y="2538673"/>
            <a:ext cx="2711249" cy="1807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32558-06B7-4903-B904-301F4337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79" y="2717268"/>
            <a:ext cx="2657216" cy="1861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AEB34-A401-43F5-B3F5-F8347D7D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87" y="2558042"/>
            <a:ext cx="3329026" cy="1861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EB9F7C-637B-4BF3-99AD-C6133A0E774A}"/>
              </a:ext>
            </a:extLst>
          </p:cNvPr>
          <p:cNvSpPr txBox="1"/>
          <p:nvPr/>
        </p:nvSpPr>
        <p:spPr>
          <a:xfrm>
            <a:off x="1843088" y="1528763"/>
            <a:ext cx="7950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You want a puppy?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B2589-9DF7-45AA-BA13-47DE23E7D462}"/>
              </a:ext>
            </a:extLst>
          </p:cNvPr>
          <p:cNvSpPr txBox="1"/>
          <p:nvPr/>
        </p:nvSpPr>
        <p:spPr>
          <a:xfrm>
            <a:off x="1843088" y="4958058"/>
            <a:ext cx="7950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Take care of your puppy…</a:t>
            </a:r>
          </a:p>
        </p:txBody>
      </p:sp>
    </p:spTree>
    <p:extLst>
      <p:ext uri="{BB962C8B-B14F-4D97-AF65-F5344CB8AC3E}">
        <p14:creationId xmlns:p14="http://schemas.microsoft.com/office/powerpoint/2010/main" val="11015035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8</a:t>
            </a:fld>
            <a:endParaRPr lang="en-US" dirty="0"/>
          </a:p>
        </p:txBody>
      </p:sp>
      <p:sp>
        <p:nvSpPr>
          <p:cNvPr id="69" name="Titre français" descr="L'ordre du jour pour la présentation.&#10;&#10;The agenda of the presentation." title="Ordre du jour / Agenda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Autofit/>
          </a:bodyPr>
          <a:lstStyle/>
          <a:p>
            <a:pPr algn="ctr"/>
            <a:r>
              <a:rPr lang="en-CA" sz="3600" dirty="0"/>
              <a:t>So You’ve Got Cloud… Now What?</a:t>
            </a:r>
            <a:endParaRPr lang="fr-CA" sz="3600" dirty="0"/>
          </a:p>
        </p:txBody>
      </p:sp>
      <p:sp>
        <p:nvSpPr>
          <p:cNvPr id="67" name="English Content" descr="Les étapes de l'ordre du jour / The order of disucsison on the agenda." title="Détails de l'order du jour / Detail of the agenda"/>
          <p:cNvSpPr txBox="1">
            <a:spLocks/>
          </p:cNvSpPr>
          <p:nvPr/>
        </p:nvSpPr>
        <p:spPr>
          <a:xfrm>
            <a:off x="487354" y="1340235"/>
            <a:ext cx="6273664" cy="4639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spcAft>
                <a:spcPts val="1200"/>
              </a:spcAft>
              <a:buFont typeface="Arial"/>
              <a:buChar char="•"/>
              <a:defRPr sz="2000">
                <a:latin typeface="Arial"/>
                <a:cs typeface="Verdana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latin typeface="Arial"/>
                <a:cs typeface="Verdana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latin typeface="Arial"/>
                <a:cs typeface="Verdana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latin typeface="Arial"/>
                <a:cs typeface="Verdana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latin typeface="Arial"/>
                <a:cs typeface="Verdana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marL="457189" indent="-457189" defTabSz="609585">
              <a:spcAft>
                <a:spcPts val="0"/>
              </a:spcAft>
            </a:pPr>
            <a:r>
              <a:rPr lang="en-CA" sz="1200" dirty="0"/>
              <a:t>The cloud is more than just an easy way to get servers.  Explore some of the options available to you</a:t>
            </a:r>
          </a:p>
          <a:p>
            <a:pPr marL="1104864" lvl="1" indent="-457189"/>
            <a:r>
              <a:rPr lang="en-CA" sz="1200" dirty="0"/>
              <a:t>Use your time in the sandbox to experiment with technology you’ve never used before</a:t>
            </a:r>
          </a:p>
          <a:p>
            <a:pPr marL="1104864" lvl="1" indent="-457189"/>
            <a:r>
              <a:rPr lang="en-CA" sz="1200" dirty="0"/>
              <a:t>Take the time to learn how these technologies work – you’re going to be responsible for them in dev/prod</a:t>
            </a:r>
          </a:p>
          <a:p>
            <a:pPr marL="1104864" lvl="1" indent="-457189"/>
            <a:r>
              <a:rPr lang="en-CA" sz="1200" dirty="0"/>
              <a:t>Find resources online to help enable you to learn more</a:t>
            </a:r>
          </a:p>
          <a:p>
            <a:pPr marL="1104864" lvl="1" indent="-457189"/>
            <a:r>
              <a:rPr lang="en-CA" sz="1200" dirty="0"/>
              <a:t>Ask questions</a:t>
            </a:r>
          </a:p>
          <a:p>
            <a:pPr marL="0" indent="0" defTabSz="609585">
              <a:spcAft>
                <a:spcPts val="0"/>
              </a:spcAft>
              <a:buNone/>
            </a:pPr>
            <a:endParaRPr lang="en-CA" sz="1200" dirty="0"/>
          </a:p>
          <a:p>
            <a:pPr marL="457189" indent="-457189" defTabSz="609585">
              <a:spcAft>
                <a:spcPts val="0"/>
              </a:spcAft>
            </a:pPr>
            <a:r>
              <a:rPr lang="en-CA" sz="1200" dirty="0"/>
              <a:t>Don’t be afraid to think outside of the box</a:t>
            </a:r>
          </a:p>
          <a:p>
            <a:pPr marL="1104864" lvl="1" indent="-457189"/>
            <a:r>
              <a:rPr lang="en-CA" sz="1200" dirty="0"/>
              <a:t>While there are “recommended toolsets” in the cloud, that doesn’t mean you can’t experiment and implement new technologies</a:t>
            </a:r>
          </a:p>
          <a:p>
            <a:pPr marL="1104864" lvl="1" indent="-457189"/>
            <a:r>
              <a:rPr lang="en-CA" sz="1200" dirty="0"/>
              <a:t>New platforms are being released daily in the cloud.  Try them out.  There’s no commitment.</a:t>
            </a:r>
          </a:p>
          <a:p>
            <a:pPr marL="1104864" lvl="1" indent="-457189"/>
            <a:r>
              <a:rPr lang="en-CA" sz="1200" dirty="0"/>
              <a:t>If you encounter failure in your initial plan, don’t be afraid to change course – in fact, you should plan on failing.  It’s the best way to learn.</a:t>
            </a:r>
          </a:p>
          <a:p>
            <a:pPr marL="457189" indent="-457189" defTabSz="609585">
              <a:spcAft>
                <a:spcPts val="0"/>
              </a:spcAft>
            </a:pPr>
            <a:r>
              <a:rPr lang="en-CA" sz="1200" dirty="0"/>
              <a:t>Start using Cloud/DevOps methodologies</a:t>
            </a:r>
          </a:p>
          <a:p>
            <a:pPr marL="1104864" lvl="1" indent="-457189"/>
            <a:r>
              <a:rPr lang="en-CA" sz="1200" dirty="0"/>
              <a:t>Infrastructure as code</a:t>
            </a:r>
          </a:p>
          <a:p>
            <a:pPr marL="1104864" lvl="1" indent="-457189"/>
            <a:r>
              <a:rPr lang="en-CA" sz="1200" dirty="0"/>
              <a:t>CI/CD</a:t>
            </a:r>
          </a:p>
          <a:p>
            <a:pPr marL="1104864" lvl="1" indent="-457189"/>
            <a:r>
              <a:rPr lang="en-CA" sz="1200" dirty="0"/>
              <a:t>Automated testing</a:t>
            </a:r>
          </a:p>
          <a:p>
            <a:pPr marL="1104864" lvl="1" indent="-457189"/>
            <a:r>
              <a:rPr lang="en-CA" sz="1200" dirty="0"/>
              <a:t>Policies and guardrails</a:t>
            </a:r>
          </a:p>
          <a:p>
            <a:pPr marL="1104864" lvl="1" indent="-457189"/>
            <a:r>
              <a:rPr lang="en-CA" sz="1200" dirty="0"/>
              <a:t>If you don’t know them, learn them.  Don’t be afraid to ask for guidance.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C55F2-3935-453D-A776-E73C5F8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357" y="1664101"/>
            <a:ext cx="4910903" cy="354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88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français" descr="L'ordre du jour pour la présentation.&#10;&#10;The agenda of the presentation." title="Ordre du jour / Agenda"/>
          <p:cNvSpPr>
            <a:spLocks noGrp="1"/>
          </p:cNvSpPr>
          <p:nvPr>
            <p:ph type="title"/>
          </p:nvPr>
        </p:nvSpPr>
        <p:spPr>
          <a:xfrm>
            <a:off x="0" y="274638"/>
            <a:ext cx="12191999" cy="1143000"/>
          </a:xfrm>
        </p:spPr>
        <p:txBody>
          <a:bodyPr>
            <a:normAutofit/>
          </a:bodyPr>
          <a:lstStyle/>
          <a:p>
            <a:pPr algn="ctr"/>
            <a:r>
              <a:rPr lang="en-CA" sz="3600" dirty="0"/>
              <a:t>Azure DevOps Service</a:t>
            </a:r>
            <a:endParaRPr lang="fr-CA" sz="3600" dirty="0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C063-E22E-2E4C-A523-54089486E38F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English Content" descr="Les étapes de l'ordre du jour / The order of disucsison on the agenda." title="Détails de l'order du jour / Detail of the agenda"/>
          <p:cNvSpPr txBox="1">
            <a:spLocks/>
          </p:cNvSpPr>
          <p:nvPr/>
        </p:nvSpPr>
        <p:spPr>
          <a:xfrm>
            <a:off x="372955" y="1346983"/>
            <a:ext cx="5822798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ct val="20000"/>
              </a:spcBef>
              <a:spcAft>
                <a:spcPts val="1200"/>
              </a:spcAft>
              <a:buFont typeface="Arial"/>
              <a:buChar char="•"/>
              <a:defRPr sz="2000">
                <a:latin typeface="Arial"/>
                <a:cs typeface="Verdana"/>
              </a:defRPr>
            </a:lvl1pPr>
            <a:lvl2pPr marL="990575" indent="-380990" defTabSz="609585">
              <a:spcBef>
                <a:spcPct val="20000"/>
              </a:spcBef>
              <a:buFont typeface="Arial"/>
              <a:buChar char="–"/>
              <a:defRPr sz="3733">
                <a:latin typeface="Arial"/>
                <a:cs typeface="Verdana"/>
              </a:defRPr>
            </a:lvl2pPr>
            <a:lvl3pPr marL="1523962" indent="-304792" defTabSz="609585">
              <a:spcBef>
                <a:spcPct val="20000"/>
              </a:spcBef>
              <a:buFont typeface="Arial"/>
              <a:buChar char="•"/>
              <a:defRPr sz="3200">
                <a:latin typeface="Arial"/>
                <a:cs typeface="Verdana"/>
              </a:defRPr>
            </a:lvl3pPr>
            <a:lvl4pPr marL="2133547" indent="-304792" defTabSz="609585">
              <a:spcBef>
                <a:spcPct val="20000"/>
              </a:spcBef>
              <a:buFont typeface="Arial"/>
              <a:buChar char="–"/>
              <a:defRPr sz="2667">
                <a:latin typeface="Arial"/>
                <a:cs typeface="Verdana"/>
              </a:defRPr>
            </a:lvl4pPr>
            <a:lvl5pPr marL="2743131" indent="-304792" defTabSz="609585">
              <a:spcBef>
                <a:spcPct val="20000"/>
              </a:spcBef>
              <a:buFont typeface="Arial"/>
              <a:buChar char="»"/>
              <a:defRPr sz="2667">
                <a:latin typeface="Arial"/>
                <a:cs typeface="Verdana"/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>
              <a:spcAft>
                <a:spcPts val="0"/>
              </a:spcAft>
            </a:pPr>
            <a:r>
              <a:rPr lang="en-CA" sz="1200" dirty="0"/>
              <a:t>Why Azure DevOps Service?</a:t>
            </a:r>
          </a:p>
          <a:p>
            <a:pPr marL="0" indent="0">
              <a:spcAft>
                <a:spcPts val="0"/>
              </a:spcAft>
              <a:buNone/>
            </a:pPr>
            <a:endParaRPr lang="en-CA" sz="1200" dirty="0"/>
          </a:p>
          <a:p>
            <a:pPr>
              <a:spcAft>
                <a:spcPts val="0"/>
              </a:spcAft>
            </a:pPr>
            <a:r>
              <a:rPr lang="en-CA" sz="1200" dirty="0"/>
              <a:t>Roles and Responsibilities</a:t>
            </a:r>
          </a:p>
          <a:p>
            <a:pPr lvl="1"/>
            <a:r>
              <a:rPr lang="en-CA" sz="1200" dirty="0"/>
              <a:t>ADO Service is not managed centrally.  </a:t>
            </a:r>
          </a:p>
          <a:p>
            <a:pPr lvl="1"/>
            <a:r>
              <a:rPr lang="en-CA" sz="1200" dirty="0"/>
              <a:t>Your team is responsible for the creation and administration</a:t>
            </a:r>
          </a:p>
          <a:p>
            <a:pPr lvl="1"/>
            <a:r>
              <a:rPr lang="en-CA" sz="1200" dirty="0"/>
              <a:t>SaaS offers hosting of a code repositories, work items, test plans, build and release pipelines, access to plugins, integration with M365 products, </a:t>
            </a:r>
            <a:r>
              <a:rPr lang="en-CA" sz="1200" dirty="0" err="1"/>
              <a:t>etc</a:t>
            </a:r>
            <a:r>
              <a:rPr lang="en-CA" sz="1200" dirty="0"/>
              <a:t>…</a:t>
            </a:r>
          </a:p>
          <a:p>
            <a:pPr lvl="1"/>
            <a:r>
              <a:rPr lang="en-CA" sz="1200" dirty="0"/>
              <a:t>Currently no connection to On-Prem ADO</a:t>
            </a:r>
          </a:p>
          <a:p>
            <a:pPr marL="0" indent="0">
              <a:spcAft>
                <a:spcPts val="0"/>
              </a:spcAft>
              <a:buNone/>
            </a:pPr>
            <a:endParaRPr lang="en-CA" sz="1200" dirty="0"/>
          </a:p>
          <a:p>
            <a:pPr>
              <a:spcAft>
                <a:spcPts val="0"/>
              </a:spcAft>
            </a:pPr>
            <a:r>
              <a:rPr lang="en-CA" sz="1200" dirty="0"/>
              <a:t>Connect it to your ESDC Cloud Environment</a:t>
            </a:r>
          </a:p>
          <a:p>
            <a:pPr lvl="1"/>
            <a:r>
              <a:rPr lang="en-CA" sz="1200" dirty="0"/>
              <a:t>Connection to your Azure workspace is done using a Service Principal</a:t>
            </a:r>
          </a:p>
          <a:p>
            <a:pPr lvl="1"/>
            <a:r>
              <a:rPr lang="en-CA" sz="1200" dirty="0"/>
              <a:t>ADO should be used to manage your application code as well as Infrastructure as Code templates</a:t>
            </a:r>
          </a:p>
          <a:p>
            <a:pPr lvl="1"/>
            <a:r>
              <a:rPr lang="en-CA" sz="1200" dirty="0"/>
              <a:t>Build and release agents can either be “Microsoft hosted” (on demand) or “self-hosted” (hosted in your workspace)</a:t>
            </a:r>
          </a:p>
          <a:p>
            <a:pPr>
              <a:spcAft>
                <a:spcPts val="0"/>
              </a:spcAft>
            </a:pPr>
            <a:r>
              <a:rPr lang="en-CA" sz="1200" dirty="0"/>
              <a:t>Licensing/Access</a:t>
            </a:r>
          </a:p>
          <a:p>
            <a:pPr lvl="1"/>
            <a:r>
              <a:rPr lang="en-CA" sz="1200" dirty="0"/>
              <a:t>Leverage our current Visual Studio Enterprise License</a:t>
            </a:r>
          </a:p>
          <a:p>
            <a:pPr lvl="1"/>
            <a:r>
              <a:rPr lang="en-CA" sz="1200" dirty="0"/>
              <a:t>5 free “guest” users per organization</a:t>
            </a:r>
          </a:p>
          <a:p>
            <a:pPr lvl="1"/>
            <a:r>
              <a:rPr lang="en-CA" sz="1200" dirty="0"/>
              <a:t>Additional costs?</a:t>
            </a:r>
          </a:p>
          <a:p>
            <a:pPr>
              <a:spcAft>
                <a:spcPts val="0"/>
              </a:spcAft>
            </a:pPr>
            <a:endParaRPr lang="en-CA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696146-F225-4032-86B0-5C0FC513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58" y="2276613"/>
            <a:ext cx="5435225" cy="23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2699"/>
      </p:ext>
    </p:extLst>
  </p:cSld>
  <p:clrMapOvr>
    <a:masterClrMapping/>
  </p:clrMapOvr>
</p:sld>
</file>

<file path=ppt/theme/theme1.xml><?xml version="1.0" encoding="utf-8"?>
<a:theme xmlns:a="http://schemas.openxmlformats.org/drawingml/2006/main" name="PPT16x9_ESDC_Final_EN03">
  <a:themeElements>
    <a:clrScheme name="ESDC-Tertiary">
      <a:dk1>
        <a:srgbClr val="000000"/>
      </a:dk1>
      <a:lt1>
        <a:sysClr val="window" lastClr="FFFFFF"/>
      </a:lt1>
      <a:dk2>
        <a:srgbClr val="1F497D"/>
      </a:dk2>
      <a:lt2>
        <a:srgbClr val="9EB8C1"/>
      </a:lt2>
      <a:accent1>
        <a:srgbClr val="0A5A9C"/>
      </a:accent1>
      <a:accent2>
        <a:srgbClr val="67C5D3"/>
      </a:accent2>
      <a:accent3>
        <a:srgbClr val="F7C362"/>
      </a:accent3>
      <a:accent4>
        <a:srgbClr val="ED5E24"/>
      </a:accent4>
      <a:accent5>
        <a:srgbClr val="205992"/>
      </a:accent5>
      <a:accent6>
        <a:srgbClr val="FCCE08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FA2CF2F9121F44841A4F37605D875D" ma:contentTypeVersion="8" ma:contentTypeDescription="Create a new document." ma:contentTypeScope="" ma:versionID="4093c00421adc56789c7f2442bbd7ddf">
  <xsd:schema xmlns:xsd="http://www.w3.org/2001/XMLSchema" xmlns:xs="http://www.w3.org/2001/XMLSchema" xmlns:p="http://schemas.microsoft.com/office/2006/metadata/properties" xmlns:ns1="http://schemas.microsoft.com/sharepoint/v3" xmlns:ns2="4ba90d88-9362-41e5-857b-fe9ce0d126fe" xmlns:ns3="089b9547-166b-4ad4-816a-af50e4fe93dc" targetNamespace="http://schemas.microsoft.com/office/2006/metadata/properties" ma:root="true" ma:fieldsID="06817477b34e70a1de396c13c1a41b02" ns1:_="" ns2:_="" ns3:_="">
    <xsd:import namespace="http://schemas.microsoft.com/sharepoint/v3"/>
    <xsd:import namespace="4ba90d88-9362-41e5-857b-fe9ce0d126fe"/>
    <xsd:import namespace="089b9547-166b-4ad4-816a-af50e4fe93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a90d88-9362-41e5-857b-fe9ce0d126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9b9547-166b-4ad4-816a-af50e4fe93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85D70C-B74C-4B10-8517-2491844EEB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83EB2-C836-4590-AF96-E130E0EAB7C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618276B-BF3E-4264-8A9D-5753219F2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ba90d88-9362-41e5-857b-fe9ce0d126fe"/>
    <ds:schemaRef ds:uri="089b9547-166b-4ad4-816a-af50e4fe93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825</Words>
  <Application>Microsoft Office PowerPoint</Application>
  <PresentationFormat>Widescreen</PresentationFormat>
  <Paragraphs>114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PPT16x9_ESDC_Final_EN03</vt:lpstr>
      <vt:lpstr>PowerPoint Presentation</vt:lpstr>
      <vt:lpstr>Objectifs / Objectives</vt:lpstr>
      <vt:lpstr>Cloud Environment: Hub and Spoke</vt:lpstr>
      <vt:lpstr>Cloud Intake: What you’ll need to get cloud</vt:lpstr>
      <vt:lpstr>Cloud Intake: What you’ll need to get cloud</vt:lpstr>
      <vt:lpstr>PowerPoint Presentation</vt:lpstr>
      <vt:lpstr>PowerPoint Presentation</vt:lpstr>
      <vt:lpstr>So You’ve Got Cloud… Now What?</vt:lpstr>
      <vt:lpstr>Azure DevOps Service</vt:lpstr>
      <vt:lpstr>Links/contacts</vt:lpstr>
      <vt:lpstr>Avez-vous des questions ? /  Do you have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2020-09-11T03:00:14Z</dcterms:created>
  <dcterms:modified xsi:type="dcterms:W3CDTF">2021-04-22T13:38:04Z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0x010100C4FA2CF2F9121F44841A4F37605D875D</vt:lpwstr>
  </property>
</Properties>
</file>